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0" r:id="rId7"/>
    <p:sldId id="262" r:id="rId8"/>
    <p:sldId id="259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100"/>
    <a:srgbClr val="2F66A3"/>
    <a:srgbClr val="51B9B0"/>
    <a:srgbClr val="51B9AF"/>
    <a:srgbClr val="4CAF50"/>
    <a:srgbClr val="FF9800"/>
    <a:srgbClr val="E63946"/>
    <a:srgbClr val="2196F3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458EA-AD89-C0CB-87E7-5F985CA2ACCE}" v="49" dt="2026-04-30T10:03:05.630"/>
    <p1510:client id="{7DFE158A-D61D-6727-A418-A627C07E6CF4}" v="26" dt="2026-04-30T08:56:10.915"/>
    <p1510:client id="{894C511C-0905-1BCA-BF7D-654D070D094F}" v="173" dt="2026-04-30T14:50:33.332"/>
    <p1510:client id="{90610321-5342-525A-7896-56C9E52916C2}" v="126" dt="2026-04-30T10:26:41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BB6E421-90DC-14D0-21C1-5DC61BD65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B51A45-0D35-B2EB-A267-8A037B8F5C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A2EA4-7F4C-4004-80FE-61FB514278CA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1601B-2EDE-127A-3E57-65D8B24B5B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153035-F14B-FE84-E616-52683FDE36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848C-E22E-4E7D-99EB-85A321CF7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47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5F634-654D-4B65-8E99-A7A2F7D010B5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223C-027B-4E55-86C5-8CFB85925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12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6223C-027B-4E55-86C5-8CFB859252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39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6223C-027B-4E55-86C5-8CFB859252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2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BD29E-23F2-4C6F-A4E9-E3D4CCA55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316" y="266701"/>
            <a:ext cx="6750646" cy="33090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600">
                <a:solidFill>
                  <a:srgbClr val="00549F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US" sz="6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</a:t>
            </a:r>
            <a:br>
              <a:rPr lang="en-US" sz="6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40FBB-5749-D247-30A5-FEBEC6E0B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320" y="4192434"/>
            <a:ext cx="6959227" cy="26742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51B9B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Name</a:t>
            </a:r>
          </a:p>
        </p:txBody>
      </p:sp>
      <p:pic>
        <p:nvPicPr>
          <p:cNvPr id="8" name="Image 7" descr="Une image contenant texte, Police, logo, conception&#10;&#10;Le contenu généré par l’IA peut être incorrect.">
            <a:extLst>
              <a:ext uri="{FF2B5EF4-FFF2-40B4-BE49-F238E27FC236}">
                <a16:creationId xmlns:a16="http://schemas.microsoft.com/office/drawing/2014/main" id="{1A22F3FF-6F04-1516-CCBA-767C26FED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68" y="4321967"/>
            <a:ext cx="2243994" cy="1295071"/>
          </a:xfrm>
          <a:prstGeom prst="rect">
            <a:avLst/>
          </a:prstGeom>
        </p:spPr>
      </p:pic>
      <p:pic>
        <p:nvPicPr>
          <p:cNvPr id="10" name="Image 9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EF74C509-78EC-8F0A-86C8-6D87EFAEE9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09" y="4218192"/>
            <a:ext cx="1506225" cy="1502619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CD929C-D36E-591D-571F-F3EFEC20F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317" y="4504035"/>
            <a:ext cx="6959227" cy="2674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B9B0"/>
                </a:solidFill>
              </a:defRPr>
            </a:lvl1pPr>
          </a:lstStyle>
          <a:p>
            <a:pPr lvl="0"/>
            <a:r>
              <a:rPr lang="fr-FR"/>
              <a:t>E-mail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DEA89F-E2B5-F376-4D09-431141F67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316" y="4795311"/>
            <a:ext cx="6959227" cy="2674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B9B0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2B0ED5-7802-11B5-6D01-8AFA4CF553F3}"/>
              </a:ext>
            </a:extLst>
          </p:cNvPr>
          <p:cNvCxnSpPr>
            <a:cxnSpLocks/>
          </p:cNvCxnSpPr>
          <p:nvPr userDrawn="1"/>
        </p:nvCxnSpPr>
        <p:spPr>
          <a:xfrm>
            <a:off x="880433" y="3710437"/>
            <a:ext cx="5743575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F66A3"/>
                </a:gs>
                <a:gs pos="100000">
                  <a:srgbClr val="51B9A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5B29DB0-7767-7D41-79FD-CEDB62FDC1E0}"/>
              </a:ext>
            </a:extLst>
          </p:cNvPr>
          <p:cNvCxnSpPr>
            <a:cxnSpLocks/>
          </p:cNvCxnSpPr>
          <p:nvPr userDrawn="1"/>
        </p:nvCxnSpPr>
        <p:spPr>
          <a:xfrm>
            <a:off x="7739520" y="0"/>
            <a:ext cx="0" cy="6086475"/>
          </a:xfrm>
          <a:prstGeom prst="line">
            <a:avLst/>
          </a:prstGeom>
          <a:ln w="127000">
            <a:gradFill>
              <a:gsLst>
                <a:gs pos="100000">
                  <a:srgbClr val="2F66A3"/>
                </a:gs>
                <a:gs pos="0">
                  <a:srgbClr val="51B9AF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F91A2FA-366E-45FA-D174-DE6F4CEC76C0}"/>
              </a:ext>
            </a:extLst>
          </p:cNvPr>
          <p:cNvCxnSpPr>
            <a:cxnSpLocks/>
          </p:cNvCxnSpPr>
          <p:nvPr userDrawn="1"/>
        </p:nvCxnSpPr>
        <p:spPr>
          <a:xfrm>
            <a:off x="0" y="6448425"/>
            <a:ext cx="12192000" cy="0"/>
          </a:xfrm>
          <a:prstGeom prst="line">
            <a:avLst/>
          </a:prstGeom>
          <a:ln w="831850">
            <a:gradFill>
              <a:gsLst>
                <a:gs pos="68000">
                  <a:srgbClr val="2F66A3">
                    <a:lumMod val="94000"/>
                  </a:srgbClr>
                </a:gs>
                <a:gs pos="14000">
                  <a:srgbClr val="51B9AF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 47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4C5603F9-5C25-DE07-A43F-3177BB84AB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95" y="0"/>
            <a:ext cx="4667247" cy="4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E59DF-E2E0-ACFF-6FAF-FF32B561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92EE54-4370-2414-3F58-89973B8A2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4051F4-ED00-D53A-9CEF-CFABBC90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FF16-9EE1-49DB-9B76-F8AFE425AF21}" type="datetime1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D584E6-A6F9-3E22-FBC0-C7946338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C6BB82-5E8C-D198-03F9-18B8B188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30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9215B9-3592-AFB9-EE72-7EA12C342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AAC86A-5EAF-428D-F932-4DC1A7F6F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0B663-8C6C-31E8-858F-40B0C5F6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B44C-B620-45F7-BE83-836720D6B1DC}" type="datetime1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CEA16-0DC9-C795-B383-219A8B41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454F5-94E2-A66E-6313-7DE8F9CB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4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714E5-A59B-213B-B93B-667FDC182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1075"/>
          </a:xfrm>
        </p:spPr>
        <p:txBody>
          <a:bodyPr/>
          <a:lstStyle>
            <a:lvl1pPr>
              <a:defRPr>
                <a:solidFill>
                  <a:srgbClr val="2F66A3"/>
                </a:solidFill>
              </a:defRPr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75430-F385-852A-2D6C-D10E509F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53331"/>
            <a:ext cx="10515600" cy="4351338"/>
          </a:xfrm>
        </p:spPr>
        <p:txBody>
          <a:bodyPr/>
          <a:lstStyle>
            <a:lvl1pPr>
              <a:defRPr>
                <a:solidFill>
                  <a:srgbClr val="2F66A3"/>
                </a:solidFill>
              </a:defRPr>
            </a:lvl1pPr>
            <a:lvl2pPr>
              <a:defRPr>
                <a:solidFill>
                  <a:srgbClr val="2F66A3"/>
                </a:solidFill>
              </a:defRPr>
            </a:lvl2pPr>
            <a:lvl3pPr>
              <a:defRPr>
                <a:solidFill>
                  <a:srgbClr val="2F66A3"/>
                </a:solidFill>
              </a:defRPr>
            </a:lvl3pPr>
            <a:lvl4pPr>
              <a:defRPr>
                <a:solidFill>
                  <a:srgbClr val="2F66A3"/>
                </a:solidFill>
              </a:defRPr>
            </a:lvl4pPr>
            <a:lvl5pPr>
              <a:defRPr>
                <a:solidFill>
                  <a:srgbClr val="2F66A3"/>
                </a:solidFill>
              </a:defRPr>
            </a:lvl5pPr>
          </a:lstStyle>
          <a:p>
            <a:pPr lvl="0"/>
            <a:r>
              <a:rPr lang="en-US"/>
              <a:t>Click to change mask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7FB4BBE-878B-DF10-8208-66846E711C75}"/>
              </a:ext>
            </a:extLst>
          </p:cNvPr>
          <p:cNvCxnSpPr>
            <a:cxnSpLocks/>
          </p:cNvCxnSpPr>
          <p:nvPr userDrawn="1"/>
        </p:nvCxnSpPr>
        <p:spPr>
          <a:xfrm>
            <a:off x="0" y="981075"/>
            <a:ext cx="12192000" cy="0"/>
          </a:xfrm>
          <a:prstGeom prst="line">
            <a:avLst/>
          </a:prstGeom>
          <a:ln w="101600">
            <a:gradFill>
              <a:gsLst>
                <a:gs pos="100000">
                  <a:srgbClr val="2F66A3"/>
                </a:gs>
                <a:gs pos="0">
                  <a:srgbClr val="51B9AF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44EA4B-1B75-D214-EA9A-15DA5E3B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8311C0C-18E0-AA2A-0D69-5DFAA96A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 descr="Une image contenant texte, Police, logo, conception&#10;&#10;Le contenu généré par l’IA peut être incorrect.">
            <a:extLst>
              <a:ext uri="{FF2B5EF4-FFF2-40B4-BE49-F238E27FC236}">
                <a16:creationId xmlns:a16="http://schemas.microsoft.com/office/drawing/2014/main" id="{FA849E93-0371-506F-376E-4AA2E31FA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5" y="6126220"/>
            <a:ext cx="969234" cy="559372"/>
          </a:xfrm>
          <a:prstGeom prst="rect">
            <a:avLst/>
          </a:prstGeom>
        </p:spPr>
      </p:pic>
      <p:pic>
        <p:nvPicPr>
          <p:cNvPr id="18" name="Image 17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26A42FFE-2CA0-1252-7E5D-6CE0D0EBE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1398"/>
            <a:ext cx="650574" cy="649016"/>
          </a:xfrm>
          <a:prstGeom prst="rect">
            <a:avLst/>
          </a:prstGeom>
        </p:spPr>
      </p:pic>
      <p:pic>
        <p:nvPicPr>
          <p:cNvPr id="23" name="Image 22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9B0C8E96-552A-02AE-5B81-48872C1045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31" y="6027423"/>
            <a:ext cx="896880" cy="8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E2167-7F38-AB82-8897-80C2A971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E87E55-A110-2E01-8D16-7DDAFADE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620C0F-AE17-DCDA-27C6-64CB86F7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D672-E623-43FF-A940-384E9224A12B}" type="datetime1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120FA7-75F9-BBBA-FE39-5A7C8027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1B988-6A81-7E08-9E28-6AD46253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6C8E3-A445-6CD9-1FF0-26F6968A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2C21E-9B9A-EB5F-D95D-02AF51086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25461-9F34-B253-574C-4282DD8C1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B79B49-9741-A06E-5168-78199AFD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19FB-BEEE-4A1C-80F1-8897143982E6}" type="datetime1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C2FB1C-C8C3-8BEE-FAA9-CC0003A3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A26418-18C4-C02E-B626-F3F3293F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7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3DF54-C833-0246-1A7C-BD849934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1820FB-A6EC-C0E7-73BC-69ECAAA2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F615DE-D007-F1A2-E560-5564B217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763088-0B2E-DAAB-DF6E-FC66CDCC5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173EF3-F8CA-B523-42A5-63016A2FF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32069E-1384-E48F-F309-57D5702A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5AD-1C93-4AD1-A792-52BAB1F3D9AB}" type="datetime1">
              <a:rPr lang="fr-FR" smtClean="0"/>
              <a:t>30/04/2026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1FDA83-F328-8A5E-1113-8E5B3F3C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B91993-44DF-7DC0-6CF9-73B7B0C4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31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AE9B7-6118-5736-EB9A-9FA658E0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E55614-50B7-5E2C-9B01-0EF582CD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37D-ECF1-45B6-B2E8-DCB94A2E8542}" type="datetime1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47CAD4-E953-3045-C76B-59B083A6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91916F-3F8D-5474-0371-E5C48C46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9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0335EF-6AA9-08E4-C57B-8292FCD9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1B44-CC32-4C9E-AA43-2A55FAA9F03F}" type="datetime1">
              <a:rPr lang="fr-FR" smtClean="0"/>
              <a:t>30/04/2026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33F8D7-8687-4BC5-DBE5-34C4CA02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AE9300-D92F-6CBE-8C60-B857DE13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62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1CBE8-9C4A-2729-03D1-64EA27FA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2E611-2ACC-3C96-4E1A-FF558603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CAF9C5-4936-3789-F9FE-C6D4372EC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07FCF4-9338-919C-A506-8DF159B6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926-2FE0-4C48-9F8F-9B2BB702090A}" type="datetime1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2DD93-099A-6D77-785E-70253FD3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00A782-161A-11A3-34B2-A53F3748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36941-AF42-AD01-A029-2A3A4D50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F579AE-77B2-9AB6-B555-419D2425B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A83FE0-C3FB-1AF6-18AA-78D2D5FFF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D9F99C-BBBC-3A3A-A3B4-763294D1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404-652B-4221-9398-5296520DE824}" type="datetime1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7C1694-B231-37CA-CC65-C0E035A2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860785-F1C0-64DD-43F5-937E0E5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9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4CFF83-C2D6-7F81-C409-4D708391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FE453B-D528-813A-3123-7724D1DCD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E1B795-BE19-E670-101B-7D9F7277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B9AF"/>
                </a:solidFill>
              </a:defRPr>
            </a:lvl1pPr>
          </a:lstStyle>
          <a:p>
            <a:fld id="{73C0372A-7E43-4A1A-9D50-3A3971D34D71}" type="datetime1">
              <a:rPr lang="fr-FR" smtClean="0"/>
              <a:pPr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6E0413-B896-D427-5E65-6B3800245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1B9A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ECB25-3993-775A-3989-4FE8E9D4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1B9AF"/>
                </a:solidFill>
              </a:defRPr>
            </a:lvl1pPr>
          </a:lstStyle>
          <a:p>
            <a:fld id="{240C0424-FFC7-4348-BD8F-ABCD290F670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9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9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4FE59-2405-C893-8246-639844338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PHD Club 🚀📚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01C1C9-CC46-8950-84A3-1DC1E18ED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err="1"/>
              <a:t>Organized</a:t>
            </a:r>
            <a:r>
              <a:rPr lang="fr-FR"/>
              <a:t> by Noura, Quentin and Eliott 👥​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0FF187-A37E-4D6E-16EB-58631222F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440140-5924-CD3F-981A-A476EC4FF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4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1253D-0B6D-D940-A972-4922556D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What</a:t>
            </a:r>
            <a:r>
              <a:rPr lang="fr-FR"/>
              <a:t> and </a:t>
            </a:r>
            <a:r>
              <a:rPr lang="fr-FR" err="1"/>
              <a:t>Why</a:t>
            </a:r>
            <a:r>
              <a:rPr lang="fr-FR"/>
              <a:t>?​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C618A-60F6-52A3-77CE-741E43B7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309" y="4007283"/>
            <a:ext cx="5155375" cy="23974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Share experience, information, ideas</a:t>
            </a:r>
          </a:p>
          <a:p>
            <a:pPr>
              <a:lnSpc>
                <a:spcPct val="120000"/>
              </a:lnSpc>
            </a:pPr>
            <a:r>
              <a:rPr lang="en-US"/>
              <a:t>Informal Learning </a:t>
            </a:r>
            <a:endParaRPr lang="fr-FR"/>
          </a:p>
          <a:p>
            <a:pPr>
              <a:lnSpc>
                <a:spcPct val="120000"/>
              </a:lnSpc>
            </a:pPr>
            <a:r>
              <a:rPr lang="fr-FR"/>
              <a:t>Break down team </a:t>
            </a:r>
            <a:r>
              <a:rPr lang="fr-FR" err="1"/>
              <a:t>barriers</a:t>
            </a:r>
            <a:r>
              <a:rPr lang="fr-FR"/>
              <a:t> 🧱➡️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Create a more dynamic and collaborative lab environment 🔬🤖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65F27-28E2-434E-41C6-F26C20E3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B2D621-AE3B-A32C-B10B-596D37E9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CB24AB-EF93-4D7C-9AE7-2B8971B0E1FE}"/>
              </a:ext>
            </a:extLst>
          </p:cNvPr>
          <p:cNvSpPr txBox="1">
            <a:spLocks/>
          </p:cNvSpPr>
          <p:nvPr/>
        </p:nvSpPr>
        <p:spPr>
          <a:xfrm>
            <a:off x="485796" y="4011008"/>
            <a:ext cx="5304285" cy="214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66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66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66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66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66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Weekly </a:t>
            </a:r>
            <a:r>
              <a:rPr lang="en-US" sz="2000" b="1" dirty="0"/>
              <a:t>15-minutes</a:t>
            </a:r>
            <a:r>
              <a:rPr lang="en-US" sz="2000" dirty="0"/>
              <a:t> gatherings to share insights and experiences 🤝</a:t>
            </a:r>
            <a:endParaRPr lang="fr-FR" sz="2000" b="1" dirty="0"/>
          </a:p>
          <a:p>
            <a:r>
              <a:rPr lang="fr-FR" sz="2000" b="1" dirty="0"/>
              <a:t>15 minutes </a:t>
            </a:r>
            <a:r>
              <a:rPr lang="fr-FR" sz="2000" dirty="0"/>
              <a:t>total​</a:t>
            </a:r>
          </a:p>
          <a:p>
            <a:pPr lvl="1"/>
            <a:r>
              <a:rPr lang="fr-FR" sz="2000" dirty="0"/>
              <a:t>5 min setup/transition ⏱️​</a:t>
            </a:r>
          </a:p>
          <a:p>
            <a:pPr lvl="1"/>
            <a:r>
              <a:rPr lang="fr-FR" sz="2000" dirty="0"/>
              <a:t>5 min </a:t>
            </a:r>
            <a:r>
              <a:rPr lang="fr-FR" sz="2000" dirty="0" err="1"/>
              <a:t>presentation</a:t>
            </a:r>
            <a:r>
              <a:rPr lang="fr-FR" sz="2000" dirty="0"/>
              <a:t> 🗣️​</a:t>
            </a:r>
          </a:p>
          <a:p>
            <a:pPr lvl="1"/>
            <a:r>
              <a:rPr lang="fr-FR" sz="2000" dirty="0"/>
              <a:t>5 min Q&amp;A 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A11F6-E0BD-E162-CC7E-C66D2621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17" r="4571"/>
          <a:stretch>
            <a:fillRect/>
          </a:stretch>
        </p:blipFill>
        <p:spPr>
          <a:xfrm>
            <a:off x="2789053" y="1156070"/>
            <a:ext cx="6075952" cy="27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2EF5A-70C7-1DFB-F7EE-5B89EB9D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Participation​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E2FCE-3832-D409-D95E-2352F0EB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35380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Every PhD student gets a presentation slot (</a:t>
            </a:r>
            <a:r>
              <a:rPr lang="en-US" b="1" dirty="0"/>
              <a:t>once a year</a:t>
            </a:r>
            <a:r>
              <a:rPr lang="en-US" dirty="0"/>
              <a:t>)  📋​</a:t>
            </a:r>
          </a:p>
          <a:p>
            <a:endParaRPr lang="en-US" dirty="0"/>
          </a:p>
          <a:p>
            <a:r>
              <a:rPr lang="en-US" dirty="0"/>
              <a:t>If your assigned date doesn’t suit you, swap with a colleague if necessary 🔄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 pressure</a:t>
            </a:r>
            <a:r>
              <a:rPr lang="en-US" dirty="0"/>
              <a:t>, just an opportunity to share 😌​</a:t>
            </a:r>
          </a:p>
          <a:p>
            <a:endParaRPr lang="en-US" dirty="0"/>
          </a:p>
          <a:p>
            <a:r>
              <a:rPr lang="en-US" dirty="0"/>
              <a:t>Preparation time should be </a:t>
            </a:r>
            <a:r>
              <a:rPr lang="en-US" b="1" dirty="0"/>
              <a:t>minimal</a:t>
            </a:r>
            <a:r>
              <a:rPr lang="en-US" dirty="0"/>
              <a:t> </a:t>
            </a:r>
            <a:r>
              <a:rPr lang="en-US" sz="1900" dirty="0">
                <a:solidFill>
                  <a:srgbClr val="00549F"/>
                </a:solidFill>
              </a:rPr>
              <a:t>📄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In-person preferred</a:t>
            </a:r>
            <a:r>
              <a:rPr lang="en-US" dirty="0"/>
              <a:t>, but remote option available 🏢💻​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CD6456-75AE-744E-F00B-4DD02981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EDC318-CFBF-EEC2-153E-210EC5AE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0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57C5A4F-9A05-7582-8BEC-D0153FE9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248" y="3068462"/>
            <a:ext cx="3300585" cy="18716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AB7124-0322-FE9B-5775-9CA91803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Practical</a:t>
            </a:r>
            <a:r>
              <a:rPr lang="fr-FR"/>
              <a:t> Details​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6CF2E-E1E6-FBA4-846B-D08F75E9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5" y="1585840"/>
            <a:ext cx="3781302" cy="4351338"/>
          </a:xfrm>
        </p:spPr>
        <p:txBody>
          <a:bodyPr>
            <a:normAutofit/>
          </a:bodyPr>
          <a:lstStyle/>
          <a:p>
            <a:r>
              <a:rPr lang="en-US" b="1"/>
              <a:t>Check our website: </a:t>
            </a:r>
            <a:r>
              <a:rPr lang="en-US"/>
              <a:t>​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7F4B77-1722-0B66-D6F1-A3EEFFAC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A91887-E204-8A78-8A6C-3C10F652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05" y="2006311"/>
            <a:ext cx="2415268" cy="24152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BB57DA4-8FC6-4AF1-B5CF-3F8C733B2964}"/>
              </a:ext>
            </a:extLst>
          </p:cNvPr>
          <p:cNvSpPr txBox="1"/>
          <p:nvPr/>
        </p:nvSpPr>
        <p:spPr>
          <a:xfrm>
            <a:off x="8112777" y="1400926"/>
            <a:ext cx="4069526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Slides template are available on the website (Next presenters </a:t>
            </a:r>
            <a:r>
              <a:rPr lang="en-US" dirty="0">
                <a:sym typeface="Wingdings" panose="05000000000000000000" pitchFamily="2" charset="2"/>
              </a:rPr>
              <a:t> Scroll to the end of page)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You will find the past presentations and next presenters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77074-E872-BDC5-693D-820C826658D4}"/>
              </a:ext>
            </a:extLst>
          </p:cNvPr>
          <p:cNvSpPr txBox="1"/>
          <p:nvPr/>
        </p:nvSpPr>
        <p:spPr>
          <a:xfrm>
            <a:off x="774606" y="4441942"/>
            <a:ext cx="2984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https://l3iphdclub.univ-lr.fr/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4FA5719-B483-AF7E-49EB-BFAF658F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9" t="396" r="2221" b="1487"/>
          <a:stretch/>
        </p:blipFill>
        <p:spPr>
          <a:xfrm>
            <a:off x="3863643" y="1047611"/>
            <a:ext cx="4293919" cy="5488086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4559CED-7A49-6E11-3E2A-769D09863642}"/>
              </a:ext>
            </a:extLst>
          </p:cNvPr>
          <p:cNvSpPr/>
          <p:nvPr/>
        </p:nvSpPr>
        <p:spPr>
          <a:xfrm rot="8222389">
            <a:off x="5383030" y="6154239"/>
            <a:ext cx="483288" cy="250345"/>
          </a:xfrm>
          <a:prstGeom prst="rightArrow">
            <a:avLst>
              <a:gd name="adj1" fmla="val 37993"/>
              <a:gd name="adj2" fmla="val 61141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66C6A40-ABDA-DE38-8B36-C1C7BD987126}"/>
              </a:ext>
            </a:extLst>
          </p:cNvPr>
          <p:cNvSpPr/>
          <p:nvPr/>
        </p:nvSpPr>
        <p:spPr>
          <a:xfrm rot="480000">
            <a:off x="9388306" y="3162198"/>
            <a:ext cx="652431" cy="250345"/>
          </a:xfrm>
          <a:prstGeom prst="rightArrow">
            <a:avLst>
              <a:gd name="adj1" fmla="val 37993"/>
              <a:gd name="adj2" fmla="val 61141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13">
            <a:extLst>
              <a:ext uri="{FF2B5EF4-FFF2-40B4-BE49-F238E27FC236}">
                <a16:creationId xmlns:a16="http://schemas.microsoft.com/office/drawing/2014/main" id="{66B314E6-BB6A-C8A9-B654-B74496E946DD}"/>
              </a:ext>
            </a:extLst>
          </p:cNvPr>
          <p:cNvSpPr/>
          <p:nvPr/>
        </p:nvSpPr>
        <p:spPr>
          <a:xfrm rot="8222389">
            <a:off x="10825281" y="2773185"/>
            <a:ext cx="652431" cy="250345"/>
          </a:xfrm>
          <a:prstGeom prst="rightArrow">
            <a:avLst>
              <a:gd name="adj1" fmla="val 37993"/>
              <a:gd name="adj2" fmla="val 61141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576C1-D1EA-2E8A-53FD-322311AF1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070" y="3512483"/>
            <a:ext cx="1882827" cy="33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DBDD4-0A3C-0DB6-4A86-978D3191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Some</a:t>
            </a:r>
            <a:r>
              <a:rPr lang="fr-FR"/>
              <a:t> </a:t>
            </a:r>
            <a:r>
              <a:rPr lang="fr-FR" err="1"/>
              <a:t>Ideas</a:t>
            </a:r>
            <a:r>
              <a:rPr lang="fr-FR"/>
              <a:t> for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Themes</a:t>
            </a:r>
            <a:r>
              <a:rPr lang="fr-FR"/>
              <a:t> </a:t>
            </a:r>
            <a:r>
              <a:rPr lang="fr-FR">
                <a:sym typeface="Wingdings" panose="05000000000000000000" pitchFamily="2" charset="2"/>
              </a:rPr>
              <a:t> </a:t>
            </a:r>
            <a:r>
              <a:rPr lang="fr-FR"/>
              <a:t>​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3BA5D-0F97-4DCD-9536-686D40AC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4138"/>
            <a:ext cx="10515600" cy="7748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The only rule: Be </a:t>
            </a:r>
            <a:r>
              <a:rPr lang="en-US" b="1"/>
              <a:t>passionate</a:t>
            </a:r>
            <a:r>
              <a:rPr lang="en-US"/>
              <a:t> and share something you find </a:t>
            </a:r>
            <a:r>
              <a:rPr lang="en-US" b="1"/>
              <a:t>exciting</a:t>
            </a:r>
            <a:r>
              <a:rPr lang="en-US"/>
              <a:t>! 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8FDE28-13EA-E091-6D09-0EFDF157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E0DBA6-02A6-2F1C-3AA3-60FF124A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588CD-75A9-6476-19A9-D6FC126DE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43158"/>
              </p:ext>
            </p:extLst>
          </p:nvPr>
        </p:nvGraphicFramePr>
        <p:xfrm>
          <a:off x="2011680" y="1619569"/>
          <a:ext cx="816864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571261966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35317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err="1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err="1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8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 dirty="0" err="1">
                          <a:solidFill>
                            <a:srgbClr val="E63946"/>
                          </a:solidFill>
                          <a:latin typeface="Aptos"/>
                        </a:rPr>
                        <a:t>Generative</a:t>
                      </a:r>
                      <a:r>
                        <a:rPr lang="fr-FR" sz="1800" b="1" i="0" u="none" strike="noStrike" noProof="0" dirty="0">
                          <a:solidFill>
                            <a:srgbClr val="E63946"/>
                          </a:solidFill>
                          <a:latin typeface="Aptos"/>
                        </a:rPr>
                        <a:t> AI Tools</a:t>
                      </a:r>
                      <a:endParaRPr lang="fr-FR" b="1" dirty="0">
                        <a:solidFill>
                          <a:srgbClr val="E639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>
                          <a:latin typeface="Aptos"/>
                        </a:rPr>
                        <a:t>AI-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assisted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tools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dataset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walkthroughs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scene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text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demos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2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 dirty="0">
                          <a:solidFill>
                            <a:srgbClr val="2196F3"/>
                          </a:solidFill>
                          <a:latin typeface="Aptos"/>
                        </a:rPr>
                        <a:t>PhD </a:t>
                      </a:r>
                      <a:r>
                        <a:rPr lang="fr-FR" sz="1800" b="1" i="0" u="none" strike="noStrike" noProof="0" dirty="0" err="1">
                          <a:solidFill>
                            <a:srgbClr val="2196F3"/>
                          </a:solidFill>
                          <a:latin typeface="Aptos"/>
                        </a:rPr>
                        <a:t>Research</a:t>
                      </a:r>
                      <a:r>
                        <a:rPr lang="fr-FR" sz="1800" b="1" i="0" u="none" strike="noStrike" noProof="0" dirty="0">
                          <a:solidFill>
                            <a:srgbClr val="2196F3"/>
                          </a:solidFill>
                          <a:latin typeface="Aptos"/>
                        </a:rPr>
                        <a:t> </a:t>
                      </a:r>
                      <a:r>
                        <a:rPr lang="fr-FR" sz="1800" b="1" i="0" u="none" strike="noStrike" noProof="0" dirty="0" err="1">
                          <a:solidFill>
                            <a:srgbClr val="2196F3"/>
                          </a:solidFill>
                          <a:latin typeface="Aptos"/>
                        </a:rPr>
                        <a:t>Careers</a:t>
                      </a:r>
                      <a:endParaRPr lang="fr-FR" b="1" dirty="0">
                        <a:solidFill>
                          <a:srgbClr val="2196F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 err="1">
                          <a:latin typeface="Aptos"/>
                        </a:rPr>
                        <a:t>Conference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tips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academia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vs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industry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mobility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advice</a:t>
                      </a:r>
                      <a:endParaRPr lang="fr-FR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 dirty="0" err="1">
                          <a:solidFill>
                            <a:srgbClr val="D68100"/>
                          </a:solidFill>
                          <a:latin typeface="Aptos"/>
                        </a:rPr>
                        <a:t>Research</a:t>
                      </a:r>
                      <a:r>
                        <a:rPr lang="fr-FR" sz="1800" b="1" i="0" u="none" strike="noStrike" noProof="0" dirty="0">
                          <a:solidFill>
                            <a:srgbClr val="D68100"/>
                          </a:solidFill>
                          <a:latin typeface="Aptos"/>
                        </a:rPr>
                        <a:t> </a:t>
                      </a:r>
                      <a:r>
                        <a:rPr lang="fr-FR" sz="1800" b="1" i="0" u="none" strike="noStrike" noProof="0" dirty="0" err="1">
                          <a:solidFill>
                            <a:srgbClr val="D68100"/>
                          </a:solidFill>
                          <a:latin typeface="Aptos"/>
                        </a:rPr>
                        <a:t>Skills</a:t>
                      </a:r>
                      <a:endParaRPr lang="fr-FR" b="1" dirty="0">
                        <a:solidFill>
                          <a:srgbClr val="D681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>
                          <a:latin typeface="Aptos"/>
                        </a:rPr>
                        <a:t>How to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write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a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review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structuring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results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paper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writing</a:t>
                      </a:r>
                      <a:endParaRPr lang="fr-FR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5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 dirty="0">
                          <a:solidFill>
                            <a:srgbClr val="4CAF50"/>
                          </a:solidFill>
                          <a:latin typeface="Aptos"/>
                        </a:rPr>
                        <a:t>Python &amp; ML </a:t>
                      </a:r>
                      <a:r>
                        <a:rPr lang="fr-FR" sz="1800" b="1" i="0" u="none" strike="noStrike" noProof="0" dirty="0" err="1">
                          <a:solidFill>
                            <a:srgbClr val="4CAF50"/>
                          </a:solidFill>
                          <a:latin typeface="Aptos"/>
                        </a:rPr>
                        <a:t>Tooling</a:t>
                      </a:r>
                      <a:endParaRPr lang="fr-FR" b="1" dirty="0">
                        <a:solidFill>
                          <a:srgbClr val="4CA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 err="1">
                          <a:latin typeface="Aptos"/>
                        </a:rPr>
                        <a:t>Useful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libraries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experiment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tracking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, </a:t>
                      </a:r>
                      <a:r>
                        <a:rPr lang="fr-FR" sz="1800" b="0" i="0" u="none" strike="noStrike" noProof="0" dirty="0" err="1">
                          <a:latin typeface="Aptos"/>
                        </a:rPr>
                        <a:t>coding</a:t>
                      </a:r>
                      <a:r>
                        <a:rPr lang="fr-FR" sz="1800" b="0" i="0" u="none" strike="noStrike" noProof="0" dirty="0">
                          <a:latin typeface="Aptos"/>
                        </a:rPr>
                        <a:t> workflows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7193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BA39635-73CF-00BB-EC93-FF03DE8A29BC}"/>
              </a:ext>
            </a:extLst>
          </p:cNvPr>
          <p:cNvSpPr txBox="1"/>
          <p:nvPr/>
        </p:nvSpPr>
        <p:spPr>
          <a:xfrm>
            <a:off x="5890356" y="4590874"/>
            <a:ext cx="7279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5975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3F1308F-0CDD-08C0-18C4-F02763B37D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724" b="-611"/>
          <a:stretch>
            <a:fillRect/>
          </a:stretch>
        </p:blipFill>
        <p:spPr>
          <a:xfrm>
            <a:off x="10232878" y="1255040"/>
            <a:ext cx="1959899" cy="54502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BDBDD4-0A3C-0DB6-4A86-978D3191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first </a:t>
            </a:r>
            <a:r>
              <a:rPr lang="fr-FR" err="1"/>
              <a:t>year</a:t>
            </a:r>
            <a:r>
              <a:rPr lang="fr-FR"/>
              <a:t> of the PhD Club</a:t>
            </a:r>
            <a:r>
              <a:rPr lang="fr-FR">
                <a:sym typeface="Wingdings" panose="05000000000000000000" pitchFamily="2" charset="2"/>
              </a:rPr>
              <a:t> </a:t>
            </a:r>
            <a:r>
              <a:rPr lang="fr-FR"/>
              <a:t>​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8FDE28-13EA-E091-6D09-0EFDF157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E0DBA6-02A6-2F1C-3AA3-60FF124A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A8FA8-204C-554B-2D85-6375DF3631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53" t="1163" r="93"/>
          <a:stretch>
            <a:fillRect/>
          </a:stretch>
        </p:blipFill>
        <p:spPr>
          <a:xfrm>
            <a:off x="1951751" y="1088342"/>
            <a:ext cx="7684752" cy="57691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E82C79-CE0F-C4C4-CD4D-E59C81E44123}"/>
              </a:ext>
            </a:extLst>
          </p:cNvPr>
          <p:cNvSpPr/>
          <p:nvPr/>
        </p:nvSpPr>
        <p:spPr>
          <a:xfrm rot="20460000">
            <a:off x="1143292" y="1255336"/>
            <a:ext cx="2647950" cy="1343025"/>
          </a:xfrm>
          <a:prstGeom prst="ellipse">
            <a:avLst/>
          </a:prstGeom>
          <a:solidFill>
            <a:srgbClr val="51B9B0"/>
          </a:solidFill>
          <a:ln>
            <a:solidFill>
              <a:srgbClr val="2F66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ptos Display"/>
              </a:rPr>
              <a:t>33 presentations so far !!</a:t>
            </a:r>
          </a:p>
        </p:txBody>
      </p:sp>
    </p:spTree>
    <p:extLst>
      <p:ext uri="{BB962C8B-B14F-4D97-AF65-F5344CB8AC3E}">
        <p14:creationId xmlns:p14="http://schemas.microsoft.com/office/powerpoint/2010/main" val="20454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09AF2-5A70-DC79-A28D-1935B7E1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Join</a:t>
            </a:r>
            <a:r>
              <a:rPr lang="fr-FR"/>
              <a:t> Us!​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FF7D7C-E15B-EE0F-DF70-052BAB64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93" y="1593757"/>
            <a:ext cx="6967846" cy="4351338"/>
          </a:xfrm>
        </p:spPr>
        <p:txBody>
          <a:bodyPr>
            <a:normAutofit/>
          </a:bodyPr>
          <a:lstStyle/>
          <a:p>
            <a:r>
              <a:rPr lang="en-US" b="1"/>
              <a:t>Open to all </a:t>
            </a:r>
            <a:r>
              <a:rPr lang="en-US"/>
              <a:t>L3i members to attend 🚪​</a:t>
            </a:r>
          </a:p>
          <a:p>
            <a:endParaRPr lang="en-US"/>
          </a:p>
          <a:p>
            <a:r>
              <a:rPr lang="en-US" b="1"/>
              <a:t>Only PhD students will present </a:t>
            </a:r>
            <a:r>
              <a:rPr lang="en-US"/>
              <a:t>🎤​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Bring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curiosity</a:t>
            </a:r>
            <a:r>
              <a:rPr lang="fr-FR"/>
              <a:t>, </a:t>
            </a:r>
            <a:r>
              <a:rPr lang="fr-FR" err="1"/>
              <a:t>share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insights 💡</a:t>
            </a:r>
          </a:p>
          <a:p>
            <a:endParaRPr lang="fr-FR"/>
          </a:p>
          <a:p>
            <a:r>
              <a:rPr lang="en-US"/>
              <a:t>Let's make our lab more connected! 🤝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A07ED8-6332-3047-BF90-91E56DCF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17C389-2E13-77A8-D93D-20319EEA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0424-FFC7-4348-BD8F-ABCD290F6703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F1909A-94CD-D1DD-36E6-C2F2645B6C3D}"/>
              </a:ext>
            </a:extLst>
          </p:cNvPr>
          <p:cNvSpPr txBox="1"/>
          <p:nvPr/>
        </p:nvSpPr>
        <p:spPr>
          <a:xfrm>
            <a:off x="7765474" y="4227017"/>
            <a:ext cx="38908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A call for new board members !</a:t>
            </a:r>
            <a:endParaRPr lang="en-US" sz="2800"/>
          </a:p>
        </p:txBody>
      </p:sp>
      <p:pic>
        <p:nvPicPr>
          <p:cNvPr id="1026" name="Picture 2" descr="Emoticon Emoji Holding Handy Loudspeaker Bubble Stock Vector (Royalty Free)  1615658056 | Shutterstock">
            <a:extLst>
              <a:ext uri="{FF2B5EF4-FFF2-40B4-BE49-F238E27FC236}">
                <a16:creationId xmlns:a16="http://schemas.microsoft.com/office/drawing/2014/main" id="{BF42F7EC-B40F-6C26-2A65-763E0C2BB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5087" r="6985" b="9513"/>
          <a:stretch/>
        </p:blipFill>
        <p:spPr bwMode="auto">
          <a:xfrm>
            <a:off x="7972302" y="1980152"/>
            <a:ext cx="3083626" cy="22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F4F8FD-1FD7-604F-2476-33384FA1C8E4}"/>
              </a:ext>
            </a:extLst>
          </p:cNvPr>
          <p:cNvSpPr txBox="1"/>
          <p:nvPr/>
        </p:nvSpPr>
        <p:spPr>
          <a:xfrm rot="21294377">
            <a:off x="10033661" y="2156301"/>
            <a:ext cx="104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Join Us!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5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1BA92-AF1D-EB6F-D0C7-C6C701DB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87D02-5C2C-BD42-249B-7B3B1D546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PHD Club 🚀📚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31965-89E4-C58A-B8A3-41BD1538E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err="1"/>
              <a:t>Organized</a:t>
            </a:r>
            <a:r>
              <a:rPr lang="fr-FR"/>
              <a:t> by Noura, Quentin and Eliott 👥​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A69995-CF30-30EF-90D7-DB92D00F2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02FA5E-B6BC-928E-19D5-105EAF37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8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st 1">
      <a:dk1>
        <a:srgbClr val="00549F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1AF0370D-C241-44F2-9D2B-7EE61590A1BC}" vid="{B168FE6A-137C-48AE-8788-57BF7131C5D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1368C72E09444ACF0CB9C768E19AF" ma:contentTypeVersion="3" ma:contentTypeDescription="Crée un document." ma:contentTypeScope="" ma:versionID="f5d1897aad4beb95505701649b413315">
  <xsd:schema xmlns:xsd="http://www.w3.org/2001/XMLSchema" xmlns:xs="http://www.w3.org/2001/XMLSchema" xmlns:p="http://schemas.microsoft.com/office/2006/metadata/properties" xmlns:ns2="81d2ddcb-c3c8-4e3c-a14e-8ce3927e54ce" targetNamespace="http://schemas.microsoft.com/office/2006/metadata/properties" ma:root="true" ma:fieldsID="c836a5f1c0f61e808f99009e6cbc53c2" ns2:_="">
    <xsd:import namespace="81d2ddcb-c3c8-4e3c-a14e-8ce3927e5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2ddcb-c3c8-4e3c-a14e-8ce3927e5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2321F1-47B7-40B4-B138-310FB03EB0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9BE08-AF95-4E92-A420-8884F905B807}">
  <ds:schemaRefs>
    <ds:schemaRef ds:uri="50fec7f7-f78e-411f-b243-1d2c30e5ef64"/>
    <ds:schemaRef ds:uri="be1591a4-f89f-46e2-a954-29aa2c3d093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E5DC5E-68E6-41EC-8A16-20B420937CD8}">
  <ds:schemaRefs>
    <ds:schemaRef ds:uri="81d2ddcb-c3c8-4e3c-a14e-8ce3927e54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7ffac7c-7dfb-4196-b412-8b9832117df3}" enabled="1" method="Standard" siteId="{af0eb37b-d0fa-4ec3-8047-3804f4182c3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l3iphdclub_template</Template>
  <TotalTime>1</TotalTime>
  <Words>321</Words>
  <Application>Microsoft Office PowerPoint</Application>
  <PresentationFormat>Grand écran</PresentationFormat>
  <Paragraphs>72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Thème Office</vt:lpstr>
      <vt:lpstr>PHD Club 🚀📚</vt:lpstr>
      <vt:lpstr>What and Why?​</vt:lpstr>
      <vt:lpstr>Participation​</vt:lpstr>
      <vt:lpstr>Practical Details​</vt:lpstr>
      <vt:lpstr>Some Ideas for Presentation Themes  ​</vt:lpstr>
      <vt:lpstr>The first year of the PhD Club ​</vt:lpstr>
      <vt:lpstr>Join Us!​</vt:lpstr>
      <vt:lpstr>PHD Club 🚀📚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Club 🚀📚</dc:title>
  <dc:creator>Quentin Telnoff</dc:creator>
  <cp:lastModifiedBy>Noura Joudieh</cp:lastModifiedBy>
  <cp:revision>55</cp:revision>
  <dcterms:created xsi:type="dcterms:W3CDTF">2025-06-11T14:02:00Z</dcterms:created>
  <dcterms:modified xsi:type="dcterms:W3CDTF">2026-04-30T14:54:44Z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0x0101002CB1368C72E09444ACF0CB9C768E19AF</vt:lpwstr>
  </property>
</Properties>
</file>